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463" r:id="rId3"/>
    <p:sldId id="460" r:id="rId5"/>
    <p:sldId id="465" r:id="rId6"/>
    <p:sldId id="466" r:id="rId7"/>
    <p:sldId id="467" r:id="rId8"/>
    <p:sldId id="468" r:id="rId9"/>
    <p:sldId id="469" r:id="rId10"/>
    <p:sldId id="470" r:id="rId11"/>
    <p:sldId id="471" r:id="rId12"/>
    <p:sldId id="472" r:id="rId13"/>
    <p:sldId id="473" r:id="rId14"/>
    <p:sldId id="474" r:id="rId15"/>
    <p:sldId id="475" r:id="rId16"/>
    <p:sldId id="476" r:id="rId17"/>
    <p:sldId id="477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1" d="100"/>
          <a:sy n="71" d="100"/>
        </p:scale>
        <p:origin x="-2064" y="-468"/>
      </p:cViewPr>
      <p:guideLst>
        <p:guide orient="horz" pos="1996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20845;&#35838;&#26102;\Lesson48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3;&#21333;&#20803;\&#20864;&#25945;&#33521;&#35821;&#20843;&#24180;&#32423;&#19979;&#20876;&#31532;&#20843;&#21333;&#20803;&#31532;&#20845;&#35838;&#26102;\Lesson48&#35838;&#25991;&#24405;&#38899;_128k.mp3" TargetMode="Externa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48  Garbage Is Interesting!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itchFamily="18" charset="0"/>
                <a:sym typeface="+mn-ea"/>
              </a:rPr>
              <a:t>Unit 8　Save Our World</a:t>
            </a:r>
          </a:p>
        </p:txBody>
      </p:sp>
      <p:pic>
        <p:nvPicPr>
          <p:cNvPr id="2" name="图片 1" descr="t01831f220d559b7f7f[1]"/>
          <p:cNvPicPr>
            <a:picLocks noChangeAspect="1"/>
          </p:cNvPicPr>
          <p:nvPr/>
        </p:nvPicPr>
        <p:blipFill>
          <a:blip r:embed="rId1" cstate="print"/>
          <a:srcRect t="4703" r="34964" b="4942"/>
          <a:stretch>
            <a:fillRect/>
          </a:stretch>
        </p:blipFill>
        <p:spPr>
          <a:xfrm>
            <a:off x="2302510" y="1894205"/>
            <a:ext cx="4714240" cy="30702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02995" y="649288"/>
            <a:ext cx="5080000" cy="41148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2.I think it’s our duty to protect the environment. </a:t>
            </a:r>
            <a:endParaRPr lang="en-US" altLang="zh-CN" sz="24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it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是形式主语,真正的主语是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to protect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the environment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,这种句式比较常见。当不定式作主语时,一般用代词it作形式主语,把真正的主语放在后面,也就是“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It +be +adj.+to do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”,意思是“做某事是……”。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It is relaxing to listen to music.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听音乐令人放松。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It’s no use shouting.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喊也没用。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70575" y="41446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0920" y="735013"/>
            <a:ext cx="5080000" cy="30175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3.Some hazardous waste is poison—it makes people sick. </a:t>
            </a:r>
            <a:endParaRPr lang="en-US" altLang="zh-CN" sz="24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make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sb sick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 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make +宾语 +形容词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”结构,意思是“使某人处于某种状态”,其中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make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是使役动词,意思是“使”,形容词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sick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作宾语补足语。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 made the teacher angry.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他们使老师生气了。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68340" y="33718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1730" y="532130"/>
            <a:ext cx="5786755" cy="45065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　 (1)“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make +宾语 +不带to 的不定式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”意思是“让某人做某事”。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She always makes her mother wash her clothes.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她总是让她妈妈给她洗衣服。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make +宾语 +名词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”意思是“使某人成为什么”。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made me his good friend.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他让我做他的好朋友。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(3)“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make it +形容词 +动词不定式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”,其中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it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是形式宾语。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 Internet makes it faster to contact each other.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网络使互相联系更快了。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57975" y="41700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98525" y="444500"/>
            <a:ext cx="6842760" cy="944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   Complete the dialogues using the phrases in brackets.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684530" y="1484630"/>
            <a:ext cx="750760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514350" marR="0" lvl="0" indent="-51435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A: The schoolyard is dirty. (clean up)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B: __________________________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2. A: There is too much garbage. (pick up)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B:___________________________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3. A: What a sunny day! (go for a walk)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B: ______________________________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4. A: It’s cold outside! (put on)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B: ___________________________________</a:t>
            </a:r>
            <a:endParaRPr kumimoji="0" lang="zh-CN" altLang="en-US" sz="2800" b="1" i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宋体" pitchFamily="2" charset="-122"/>
              <a:cs typeface="+mn-cs"/>
            </a:endParaRPr>
          </a:p>
        </p:txBody>
      </p:sp>
      <p:sp>
        <p:nvSpPr>
          <p:cNvPr id="13" name="Text Box 48"/>
          <p:cNvSpPr txBox="1">
            <a:spLocks noChangeArrowheads="1"/>
          </p:cNvSpPr>
          <p:nvPr/>
        </p:nvSpPr>
        <p:spPr bwMode="auto">
          <a:xfrm>
            <a:off x="1315403" y="1913255"/>
            <a:ext cx="3779838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Let’s clean up together.</a:t>
            </a:r>
          </a:p>
        </p:txBody>
      </p:sp>
      <p:sp>
        <p:nvSpPr>
          <p:cNvPr id="15" name="Text Box 48"/>
          <p:cNvSpPr txBox="1">
            <a:spLocks noChangeArrowheads="1"/>
          </p:cNvSpPr>
          <p:nvPr/>
        </p:nvSpPr>
        <p:spPr bwMode="auto">
          <a:xfrm>
            <a:off x="1205230" y="2764790"/>
            <a:ext cx="4684395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Shall we pick it up?</a:t>
            </a:r>
          </a:p>
        </p:txBody>
      </p:sp>
      <p:sp>
        <p:nvSpPr>
          <p:cNvPr id="16" name="Text Box 48"/>
          <p:cNvSpPr txBox="1">
            <a:spLocks noChangeArrowheads="1"/>
          </p:cNvSpPr>
          <p:nvPr/>
        </p:nvSpPr>
        <p:spPr bwMode="auto">
          <a:xfrm>
            <a:off x="1204913" y="3571558"/>
            <a:ext cx="4879975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How about going for a walk?</a:t>
            </a:r>
          </a:p>
        </p:txBody>
      </p:sp>
      <p:sp>
        <p:nvSpPr>
          <p:cNvPr id="17" name="Text Box 48"/>
          <p:cNvSpPr txBox="1">
            <a:spLocks noChangeArrowheads="1"/>
          </p:cNvSpPr>
          <p:nvPr/>
        </p:nvSpPr>
        <p:spPr bwMode="auto">
          <a:xfrm>
            <a:off x="1315720" y="4367530"/>
            <a:ext cx="389001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0" marR="0" lv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宋体" pitchFamily="2" charset="-122"/>
                <a:cs typeface="+mn-cs"/>
              </a:rPr>
              <a:t>Put on your coat.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/>
      <p:bldP spid="15" grpId="0" bldLvl="0"/>
      <p:bldP spid="16" grpId="0" bldLvl="0"/>
      <p:bldP spid="17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9660" y="411480"/>
            <a:ext cx="675513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bought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二手的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guitar.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2.Maybe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were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分开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three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teams.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座位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today.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has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大量的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things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day.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5.Grapes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制成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wine.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54755" y="1259205"/>
            <a:ext cx="8743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used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968750" y="1664970"/>
            <a:ext cx="19907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divided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into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184650" y="2545080"/>
            <a:ext cx="7753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seat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754755" y="2961005"/>
            <a:ext cx="11995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tons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610610" y="3785235"/>
            <a:ext cx="19221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made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into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335" y="477012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7765" y="895350"/>
            <a:ext cx="700341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>
              <a:solidFill>
                <a:srgbClr val="FF00FF"/>
              </a:solidFill>
              <a:latin typeface="Times New Roman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e-mail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34465" y="366712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itchFamily="18" charset="0"/>
                <a:ea typeface="微软雅黑" charset="-122"/>
              </a:rPr>
              <a:t>Free talk</a:t>
            </a:r>
          </a:p>
        </p:txBody>
      </p:sp>
      <p:sp>
        <p:nvSpPr>
          <p:cNvPr id="8" name="文本占位符 2"/>
          <p:cNvSpPr txBox="1"/>
          <p:nvPr/>
        </p:nvSpPr>
        <p:spPr bwMode="auto">
          <a:xfrm>
            <a:off x="656273" y="1623378"/>
            <a:ext cx="6307138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Do you think garbage is interesting?</a:t>
            </a:r>
            <a:endParaRPr kumimoji="1" lang="en-US" altLang="zh-CN" sz="2800" b="1" i="1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What have you done in a schoolyard clean-up?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6" b="7841"/>
          <a:stretch>
            <a:fillRect/>
          </a:stretch>
        </p:blipFill>
        <p:spPr>
          <a:xfrm>
            <a:off x="5436482" y="3548569"/>
            <a:ext cx="2965696" cy="2215406"/>
          </a:xfrm>
          <a:prstGeom prst="round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0290" y="1790700"/>
            <a:ext cx="682117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(1)Later that </a:t>
            </a:r>
            <a:r>
              <a:rPr kumimoji="1" lang="en-US" altLang="zh-CN" sz="2800" b="1" i="1" u="none" kern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day,Brian,Danny</a:t>
            </a:r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 and I went for a walk around our neighbourhood.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(2)I think it’s our duty to protect the environment.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(3)Some hazardous waste is poison—it makes people sick.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r>
              <a:rPr kumimoji="1" lang="en-US" altLang="zh-CN" sz="2800" b="1" i="1" u="none" kern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</a:rPr>
              <a:t>(4)We will see the workers sort all of our garbage for recycling.</a:t>
            </a:r>
            <a:endParaRPr kumimoji="1" lang="en-US" altLang="zh-CN" sz="2800" b="1" i="1" u="none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  <a:p>
            <a:endParaRPr kumimoji="1" lang="en-US" altLang="zh-CN" sz="2800" b="1" i="1" kern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50290" y="686435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9970" y="351155"/>
            <a:ext cx="670242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Brian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Environment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saw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1250" y="2031365"/>
            <a:ext cx="50730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cleaned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up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schoolyard.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43608" y="3356992"/>
            <a:ext cx="328485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picked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up.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762635" y="4243070"/>
            <a:ext cx="62680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took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home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,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cleaned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fixed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it.</a:t>
            </a:r>
            <a:endParaRPr lang="zh-CN" altLang="en-US" dirty="0"/>
          </a:p>
        </p:txBody>
      </p:sp>
      <p:pic>
        <p:nvPicPr>
          <p:cNvPr id="21" name="图片 2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45075" y="4971415"/>
            <a:ext cx="2687320" cy="1489710"/>
          </a:xfrm>
          <a:prstGeom prst="ellipse">
            <a:avLst/>
          </a:prstGeom>
        </p:spPr>
      </p:pic>
      <p:pic>
        <p:nvPicPr>
          <p:cNvPr id="7" name="Lesson48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668344" y="548680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290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94690" y="410845"/>
            <a:ext cx="695134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 the text and answer the following questions.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(1)How did they feel when they saw everyone working?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(2)What were the wheels of the toy made of?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(3)How can we protect our environment together?</a:t>
            </a:r>
            <a:endParaRPr lang="en-US" altLang="zh-CN" sz="2800" b="1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2150" y="4342765"/>
            <a:ext cx="7759065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  <a:sym typeface="+mn-ea"/>
              </a:rPr>
              <a:t>　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If each of us does something for the environment, all of us will have a better life.　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06145" y="2117725"/>
            <a:ext cx="20618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It was great.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06145" y="2966085"/>
            <a:ext cx="19024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Plastic lids.</a:t>
            </a:r>
            <a:endParaRPr lang="zh-CN" altLang="en-US" dirty="0"/>
          </a:p>
        </p:txBody>
      </p:sp>
      <p:pic>
        <p:nvPicPr>
          <p:cNvPr id="15" name="图片 14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79945" y="937895"/>
            <a:ext cx="1554480" cy="15963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32815" y="581660"/>
            <a:ext cx="801116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took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cleaned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think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protect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environment.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paper.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workers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sort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garbage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00495" y="984250"/>
            <a:ext cx="9334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fixed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951605" y="1390015"/>
            <a:ext cx="8737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duty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46860" y="2280285"/>
            <a:ext cx="13379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Most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331640" y="3068960"/>
            <a:ext cx="17881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recycling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1205" y="373634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94435" y="527050"/>
            <a:ext cx="6074410" cy="489364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1.Later</a:t>
            </a:r>
            <a:r>
              <a:rPr lang="en-US" altLang="zh-CN" sz="24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that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 err="1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day</a:t>
            </a:r>
            <a:r>
              <a:rPr lang="en-US" altLang="zh-CN" sz="2400" b="1" i="1" u="sng" dirty="0" err="1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i="1" u="sng" dirty="0" err="1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Brian</a:t>
            </a:r>
            <a:r>
              <a:rPr lang="en-US" altLang="zh-CN" sz="2400" b="1" i="1" u="sng" dirty="0" err="1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i="1" u="sng" dirty="0" err="1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Danny</a:t>
            </a:r>
            <a:r>
              <a:rPr lang="en-US" altLang="zh-CN" sz="24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and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I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went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for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walk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around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our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neighbourhood. </a:t>
            </a:r>
            <a:endParaRPr lang="en-US" altLang="zh-CN" sz="24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◆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later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作副词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 “后来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以后”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构成“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later +一段时间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的晚些时候”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或者构成“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一段时间+ later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之后”。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See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later.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再见。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Later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in the month,my father will go to Beijing.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这个月的晚些时候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我爸爸将会去北京。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She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went to Shanghai a week later.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一周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之后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她去了上海。</a:t>
            </a:r>
            <a:endParaRPr lang="zh-CN" altLang="en-US" sz="2400" b="1" dirty="0">
              <a:latin typeface="Times New Roman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57975" y="41700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02360" y="551497"/>
            <a:ext cx="5255590" cy="341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later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的其他用法: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later on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过后。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It will be hot later on.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以后天会热的。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sooner or later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迟早。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can pass the exam sooner or later.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他迟早会通过考试。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(3)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 later than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不迟于……。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She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will come no later than tomorrow.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她明天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之前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会来。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97575" y="38017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5065" y="646113"/>
            <a:ext cx="5080000" cy="37750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◆句中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around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作介词,意思是“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在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附近”。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There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is a bookstore around here.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附近有一家书店。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 stood around a magic car.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他们围着一辆魔术车站立着。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around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作副词,意思是“大约”。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She goes to school around 8:00 am.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她大约早上八点去上学。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61075" y="38652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3535</Words>
  <Application>Kingsoft Office WPP</Application>
  <PresentationFormat>全屏显示(4:3)</PresentationFormat>
  <Paragraphs>150</Paragraphs>
  <Slides>15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84</cp:revision>
  <dcterms:created xsi:type="dcterms:W3CDTF">2015-11-21T07:20:00Z</dcterms:created>
  <dcterms:modified xsi:type="dcterms:W3CDTF">2017-02-07T06:22:44Z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